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80" r:id="rId5"/>
    <p:sldId id="259" r:id="rId6"/>
    <p:sldId id="278" r:id="rId7"/>
    <p:sldId id="268" r:id="rId8"/>
    <p:sldId id="276" r:id="rId9"/>
    <p:sldId id="275" r:id="rId10"/>
    <p:sldId id="28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F6600"/>
    <a:srgbClr val="CC6600"/>
    <a:srgbClr val="996633"/>
    <a:srgbClr val="3366FF"/>
    <a:srgbClr val="1C1C1C"/>
    <a:srgbClr val="FF0000"/>
    <a:srgbClr val="FFF0E1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1" autoAdjust="0"/>
    <p:restoredTop sz="93783" autoAdjust="0"/>
  </p:normalViewPr>
  <p:slideViewPr>
    <p:cSldViewPr snapToGrid="0">
      <p:cViewPr varScale="1">
        <p:scale>
          <a:sx n="63" d="100"/>
          <a:sy n="63" d="100"/>
        </p:scale>
        <p:origin x="15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5D7644-0E84-4FC0-9A75-2687CF9B4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41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2EC79A-7EBB-434D-BEC0-A10A403900F8}" type="slidenum">
              <a:rPr lang="en-US"/>
              <a:pPr/>
              <a:t>1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D90E2C-CEF7-4D91-B2DF-F0B6B4056C71}" type="slidenum">
              <a:rPr lang="en-US"/>
              <a:pPr/>
              <a:t>2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A584E6-089E-4875-9D3A-015474696766}" type="slidenum">
              <a:rPr lang="en-US"/>
              <a:pPr/>
              <a:t>3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8718AC-83D4-429C-BDBA-BEE4EA609FE6}" type="slidenum">
              <a:rPr lang="en-US"/>
              <a:pPr/>
              <a:t>5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8718AC-83D4-429C-BDBA-BEE4EA609FE6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08243-2D7A-4A35-90D1-CACA09A763C5}" type="slidenum">
              <a:rPr lang="en-US"/>
              <a:pPr/>
              <a:t>7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EC776-3486-4187-9360-477A2E95BC13}" type="slidenum">
              <a:rPr lang="en-US"/>
              <a:pPr/>
              <a:t>8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4BF136-412F-44F1-B346-4E712971B128}" type="slidenum">
              <a:rPr lang="en-US"/>
              <a:pPr/>
              <a:t>9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4BCF9-E5CB-4003-BF43-7D161B490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44339-ADB2-467D-A38F-CA05A5B04F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26B77-37DB-4EAE-ADC9-25D68F8D92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F0E0F-67D8-4889-BAA0-F654E4EC0F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A816C-B9E1-473C-A592-47FBF62377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94FA4-1AC9-4864-807F-C208584F06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B72E4-BFA3-4520-B25E-2105377F12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9B0EA-C4C6-49E2-BBEC-2932AD6B99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3AA4B-797F-419C-A5C6-68DA428422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E48D2-61A9-4B3A-B50A-F6805DD46B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96314-2F47-48AE-962B-37357CACFF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B08549-73B0-4925-BF1C-A900883E91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Chemical%20Reactions%20of%20Copper%20and%20Percent%20YieldMR.doc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hyperlink" Target="https://youtu.be/_lwy6XfjbA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_lwy6XfjbA4&amp;t=1090s" TargetMode="External"/><Relationship Id="rId3" Type="http://schemas.openxmlformats.org/officeDocument/2006/relationships/hyperlink" Target="https://www.youtube.com/watch?v=_lwy6XfjbA4&amp;t=11s" TargetMode="External"/><Relationship Id="rId7" Type="http://schemas.openxmlformats.org/officeDocument/2006/relationships/hyperlink" Target="https://www.youtube.com/watch?v=_lwy6XfjbA4&amp;t=685s" TargetMode="External"/><Relationship Id="rId12" Type="http://schemas.openxmlformats.org/officeDocument/2006/relationships/hyperlink" Target="http://www.teachnlearnchem.com/Reactions%20of%20Cu%20Procedure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_lwy6XfjbA4&amp;t=255s" TargetMode="External"/><Relationship Id="rId11" Type="http://schemas.openxmlformats.org/officeDocument/2006/relationships/hyperlink" Target="Chemical%20Reactions%20of%20Copper%20and%20Percent%20Yield.doc" TargetMode="External"/><Relationship Id="rId5" Type="http://schemas.openxmlformats.org/officeDocument/2006/relationships/hyperlink" Target="https://www.youtube.com/watch?v=_lwy6XfjbA4&amp;t=167s" TargetMode="External"/><Relationship Id="rId10" Type="http://schemas.openxmlformats.org/officeDocument/2006/relationships/hyperlink" Target="https://www.youtube.com/watch?v=_lwy6XfjbA4&amp;t=1510s" TargetMode="External"/><Relationship Id="rId4" Type="http://schemas.openxmlformats.org/officeDocument/2006/relationships/hyperlink" Target="https://www.youtube.com/watch?v=_lwy6XfjbA4&amp;t=141s" TargetMode="External"/><Relationship Id="rId9" Type="http://schemas.openxmlformats.org/officeDocument/2006/relationships/hyperlink" Target="https://www.youtube.com/watch?v=_lwy6XfjbA4&amp;t=1161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lwy6XfjbA4&amp;t=1560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_lwy6XfjbA4&amp;t=2100s" TargetMode="External"/><Relationship Id="rId4" Type="http://schemas.openxmlformats.org/officeDocument/2006/relationships/hyperlink" Target="https://www.youtube.com/watch?v=_lwy6XfjbA4&amp;t=1630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hemical%20Reactions%20of%20Copper%20and%20Percent%20Yield.do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eachnlearnchem.com/Reactions%20of%20Cu%20Report%20Sheet.doc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Reactions of Copper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(&amp; Percent Yield)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lincoln penny">
            <a:extLst>
              <a:ext uri="{FF2B5EF4-FFF2-40B4-BE49-F238E27FC236}">
                <a16:creationId xmlns:a16="http://schemas.microsoft.com/office/drawing/2014/main" id="{0112D1BA-D9FD-462A-85DB-94042CB76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54" y="1666240"/>
            <a:ext cx="3486784" cy="348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1956 lincoln penny">
            <a:extLst>
              <a:ext uri="{FF2B5EF4-FFF2-40B4-BE49-F238E27FC236}">
                <a16:creationId xmlns:a16="http://schemas.microsoft.com/office/drawing/2014/main" id="{B0D43101-3CCA-47E5-A5D3-CF5C1354D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20" y="1854200"/>
            <a:ext cx="3195320" cy="319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CB95EB-B4A3-426B-8CF0-F80486C39621}"/>
              </a:ext>
            </a:extLst>
          </p:cNvPr>
          <p:cNvSpPr txBox="1"/>
          <p:nvPr/>
        </p:nvSpPr>
        <p:spPr>
          <a:xfrm>
            <a:off x="1615440" y="551688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Copper Metal</a:t>
            </a:r>
            <a:br>
              <a:rPr lang="en-US" dirty="0"/>
            </a:br>
            <a:r>
              <a:rPr lang="en-US" dirty="0"/>
              <a:t>S T A R 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9541E7-8FCD-42CB-B663-FCD0A032F892}"/>
              </a:ext>
            </a:extLst>
          </p:cNvPr>
          <p:cNvSpPr txBox="1"/>
          <p:nvPr/>
        </p:nvSpPr>
        <p:spPr>
          <a:xfrm>
            <a:off x="5496560" y="551688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Copper Metal</a:t>
            </a:r>
            <a:br>
              <a:rPr lang="en-US" dirty="0"/>
            </a:br>
            <a:r>
              <a:rPr lang="en-US" dirty="0"/>
              <a:t>E N 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A6AB95-C007-418F-BC2D-7D7D54F846F3}"/>
              </a:ext>
            </a:extLst>
          </p:cNvPr>
          <p:cNvSpPr/>
          <p:nvPr/>
        </p:nvSpPr>
        <p:spPr>
          <a:xfrm>
            <a:off x="1016000" y="687755"/>
            <a:ext cx="7203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</a:rPr>
              <a:t>Mr. Lincoln has had a rough day, indeed.</a:t>
            </a:r>
          </a:p>
        </p:txBody>
      </p:sp>
    </p:spTree>
    <p:extLst>
      <p:ext uri="{BB962C8B-B14F-4D97-AF65-F5344CB8AC3E}">
        <p14:creationId xmlns:p14="http://schemas.microsoft.com/office/powerpoint/2010/main" val="368462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incoln penny">
            <a:extLst>
              <a:ext uri="{FF2B5EF4-FFF2-40B4-BE49-F238E27FC236}">
                <a16:creationId xmlns:a16="http://schemas.microsoft.com/office/drawing/2014/main" id="{3BB5D6B9-54C2-43EA-B157-F449B8529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335" y="5146039"/>
            <a:ext cx="738505" cy="7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10" name="Group 38"/>
          <p:cNvGrpSpPr>
            <a:grpSpLocks/>
          </p:cNvGrpSpPr>
          <p:nvPr/>
        </p:nvGrpSpPr>
        <p:grpSpPr bwMode="auto">
          <a:xfrm>
            <a:off x="677175" y="4584711"/>
            <a:ext cx="4598990" cy="400051"/>
            <a:chOff x="198" y="2888"/>
            <a:chExt cx="2897" cy="252"/>
          </a:xfrm>
        </p:grpSpPr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198" y="2888"/>
              <a:ext cx="289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CuSO</a:t>
              </a:r>
              <a:r>
                <a:rPr lang="en-US" sz="2000" b="1" baseline="-30000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4</a:t>
              </a:r>
              <a:r>
                <a:rPr lang="en-US" sz="2000" b="1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(</a:t>
              </a:r>
              <a:r>
                <a:rPr lang="en-US" sz="2000" b="1" dirty="0" err="1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aq</a:t>
              </a:r>
              <a:r>
                <a:rPr lang="en-US" sz="2000" b="1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)  +  Al(s)           Cu(s)   +   </a:t>
              </a:r>
              <a:r>
                <a:rPr lang="en-US" sz="2000" b="1" dirty="0">
                  <a:solidFill>
                    <a:schemeClr val="accent2"/>
                  </a:solidFill>
                  <a:latin typeface="Arial Unicode MS" pitchFamily="34" charset="-128"/>
                  <a:ea typeface="Arial Unicode MS" pitchFamily="34" charset="-128"/>
                  <a:cs typeface="Arial" charset="0"/>
                </a:rPr>
                <a:t>?</a:t>
              </a:r>
              <a:endParaRPr lang="en-US" dirty="0">
                <a:ea typeface="Arial Unicode MS" pitchFamily="34" charset="-128"/>
                <a:cs typeface="Arial" charset="0"/>
              </a:endParaRPr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>
              <a:off x="1742" y="3015"/>
              <a:ext cx="317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677175" y="1736209"/>
            <a:ext cx="6635751" cy="400051"/>
            <a:chOff x="198" y="1179"/>
            <a:chExt cx="4180" cy="252"/>
          </a:xfrm>
        </p:grpSpPr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198" y="1179"/>
              <a:ext cx="418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Cu(s)  +  HNO</a:t>
              </a:r>
              <a:r>
                <a:rPr lang="en-US" sz="2000" b="1" baseline="-30000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3</a:t>
              </a:r>
              <a:r>
                <a:rPr lang="en-US" sz="2000" b="1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(</a:t>
              </a:r>
              <a:r>
                <a:rPr lang="en-US" sz="2000" b="1" dirty="0" err="1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aq</a:t>
              </a:r>
              <a:r>
                <a:rPr lang="en-US" sz="2000" b="1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)           Cu(NO</a:t>
              </a:r>
              <a:r>
                <a:rPr lang="en-US" sz="2000" b="1" baseline="-30000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3</a:t>
              </a:r>
              <a:r>
                <a:rPr lang="en-US" sz="2000" b="1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)</a:t>
              </a:r>
              <a:r>
                <a:rPr lang="en-US" sz="2000" b="1" baseline="-30000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2</a:t>
              </a:r>
              <a:r>
                <a:rPr lang="en-US" sz="2000" b="1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(</a:t>
              </a:r>
              <a:r>
                <a:rPr lang="en-US" sz="2000" b="1" dirty="0" err="1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aq</a:t>
              </a:r>
              <a:r>
                <a:rPr lang="en-US" sz="2000" b="1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)  +  NO</a:t>
              </a:r>
              <a:r>
                <a:rPr lang="en-US" sz="2000" b="1" baseline="-30000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2</a:t>
              </a:r>
              <a:r>
                <a:rPr lang="en-US" sz="2000" b="1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(g)  +  ?</a:t>
              </a:r>
              <a:endParaRPr lang="en-US" dirty="0">
                <a:latin typeface="Arial Unicode MS" pitchFamily="34" charset="-128"/>
                <a:ea typeface="Arial Unicode MS" pitchFamily="34" charset="-128"/>
                <a:cs typeface="Arial" charset="0"/>
              </a:endParaRPr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>
              <a:off x="1752" y="1316"/>
              <a:ext cx="317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5" name="Document">
            <a:hlinkClick r:id="rId4" action="ppaction://hlinkfile" tooltip="Printable copy of Reactions of Copper Percent Yield Lab"/>
          </p:cNvPr>
          <p:cNvSpPr>
            <a:spLocks noChangeAspect="1" noEditPoints="1" noChangeArrowheads="1"/>
          </p:cNvSpPr>
          <p:nvPr/>
        </p:nvSpPr>
        <p:spPr bwMode="auto">
          <a:xfrm>
            <a:off x="8151813" y="290513"/>
            <a:ext cx="676275" cy="9048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sz="1000" dirty="0"/>
          </a:p>
          <a:p>
            <a:pPr algn="ctr"/>
            <a:r>
              <a:rPr lang="en-US" sz="1000" dirty="0"/>
              <a:t>Copy of </a:t>
            </a:r>
            <a:r>
              <a:rPr lang="en-US" sz="1400" dirty="0"/>
              <a:t>Lab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2268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107" name="Group 35"/>
          <p:cNvGrpSpPr>
            <a:grpSpLocks/>
          </p:cNvGrpSpPr>
          <p:nvPr/>
        </p:nvGrpSpPr>
        <p:grpSpPr bwMode="auto">
          <a:xfrm>
            <a:off x="705750" y="2349507"/>
            <a:ext cx="6024564" cy="400051"/>
            <a:chOff x="216" y="1480"/>
            <a:chExt cx="3795" cy="252"/>
          </a:xfrm>
        </p:grpSpPr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216" y="1480"/>
              <a:ext cx="379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Cu(NO</a:t>
              </a:r>
              <a:r>
                <a:rPr lang="en-US" sz="2000" b="1" baseline="-30000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3</a:t>
              </a:r>
              <a:r>
                <a:rPr lang="en-US" sz="2000" b="1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)</a:t>
              </a:r>
              <a:r>
                <a:rPr lang="en-US" sz="2000" b="1" baseline="-30000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2</a:t>
              </a:r>
              <a:r>
                <a:rPr lang="en-US" sz="2000" b="1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(</a:t>
              </a:r>
              <a:r>
                <a:rPr lang="en-US" sz="2000" b="1" dirty="0" err="1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aq</a:t>
              </a:r>
              <a:r>
                <a:rPr lang="en-US" sz="2000" b="1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)  +  </a:t>
              </a:r>
              <a:r>
                <a:rPr lang="en-US" sz="2000" b="1" dirty="0" err="1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NaOH</a:t>
              </a:r>
              <a:r>
                <a:rPr lang="en-US" sz="2000" b="1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(</a:t>
              </a:r>
              <a:r>
                <a:rPr lang="en-US" sz="2000" b="1" dirty="0" err="1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aq</a:t>
              </a:r>
              <a:r>
                <a:rPr lang="en-US" sz="2000" b="1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)          Cu(OH)</a:t>
              </a:r>
              <a:r>
                <a:rPr lang="en-US" sz="2000" b="1" baseline="-30000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2</a:t>
              </a:r>
              <a:r>
                <a:rPr lang="en-US" sz="2000" b="1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(s)  +  ?</a:t>
              </a:r>
              <a:endParaRPr lang="en-US" dirty="0">
                <a:latin typeface="Arial Unicode MS" pitchFamily="34" charset="-128"/>
                <a:ea typeface="Arial Unicode MS" pitchFamily="34" charset="-128"/>
                <a:cs typeface="Arial" charset="0"/>
              </a:endParaRPr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>
              <a:off x="2313" y="1606"/>
              <a:ext cx="317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3108" name="Group 36"/>
          <p:cNvGrpSpPr>
            <a:grpSpLocks/>
          </p:cNvGrpSpPr>
          <p:nvPr/>
        </p:nvGrpSpPr>
        <p:grpSpPr bwMode="auto">
          <a:xfrm>
            <a:off x="731838" y="3078196"/>
            <a:ext cx="3990976" cy="400051"/>
            <a:chOff x="198" y="2034"/>
            <a:chExt cx="2514" cy="252"/>
          </a:xfrm>
        </p:grpSpPr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198" y="2034"/>
              <a:ext cx="251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Cu(OH)</a:t>
              </a:r>
              <a:r>
                <a:rPr lang="en-US" sz="2000" b="1" baseline="-30000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2</a:t>
              </a:r>
              <a:r>
                <a:rPr lang="en-US" sz="2000" b="1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(s)             </a:t>
              </a:r>
              <a:r>
                <a:rPr lang="en-US" sz="2000" b="1" dirty="0" err="1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CuO</a:t>
              </a:r>
              <a:r>
                <a:rPr lang="en-US" sz="2000" b="1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(s)   +   ?</a:t>
              </a:r>
              <a:endParaRPr lang="en-US" dirty="0">
                <a:latin typeface="Arial Unicode MS" pitchFamily="34" charset="-128"/>
                <a:ea typeface="Arial Unicode MS" pitchFamily="34" charset="-128"/>
                <a:cs typeface="Arial" charset="0"/>
              </a:endParaRPr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>
              <a:off x="1226" y="2160"/>
              <a:ext cx="317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09" name="Group 37"/>
          <p:cNvGrpSpPr>
            <a:grpSpLocks/>
          </p:cNvGrpSpPr>
          <p:nvPr/>
        </p:nvGrpSpPr>
        <p:grpSpPr bwMode="auto">
          <a:xfrm>
            <a:off x="705750" y="3786196"/>
            <a:ext cx="5538790" cy="400051"/>
            <a:chOff x="216" y="2385"/>
            <a:chExt cx="3489" cy="252"/>
          </a:xfrm>
        </p:grpSpPr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216" y="2385"/>
              <a:ext cx="348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 dirty="0" err="1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CuO</a:t>
              </a:r>
              <a:r>
                <a:rPr lang="en-US" sz="2000" b="1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(s)  +  H</a:t>
              </a:r>
              <a:r>
                <a:rPr lang="en-US" sz="2000" b="1" baseline="-30000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2</a:t>
              </a:r>
              <a:r>
                <a:rPr lang="en-US" sz="2000" b="1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SO</a:t>
              </a:r>
              <a:r>
                <a:rPr lang="en-US" sz="2000" b="1" baseline="-30000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4</a:t>
              </a:r>
              <a:r>
                <a:rPr lang="en-US" sz="2000" b="1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(</a:t>
              </a:r>
              <a:r>
                <a:rPr lang="en-US" sz="2000" b="1" dirty="0" err="1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aq</a:t>
              </a:r>
              <a:r>
                <a:rPr lang="en-US" sz="2000" b="1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)            CuSO</a:t>
              </a:r>
              <a:r>
                <a:rPr lang="en-US" sz="2000" b="1" baseline="-30000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4</a:t>
              </a:r>
              <a:r>
                <a:rPr lang="en-US" sz="2000" b="1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(</a:t>
              </a:r>
              <a:r>
                <a:rPr lang="en-US" sz="2000" b="1" dirty="0" err="1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aq</a:t>
              </a:r>
              <a:r>
                <a:rPr lang="en-US" sz="2000" b="1" dirty="0">
                  <a:solidFill>
                    <a:schemeClr val="accent2"/>
                  </a:solidFill>
                  <a:ea typeface="Arial Unicode MS" pitchFamily="34" charset="-128"/>
                  <a:cs typeface="Arial" charset="0"/>
                </a:rPr>
                <a:t>)   +   ?</a:t>
              </a:r>
              <a:endParaRPr lang="en-US" dirty="0">
                <a:latin typeface="Arial Unicode MS" pitchFamily="34" charset="-128"/>
                <a:ea typeface="Arial Unicode MS" pitchFamily="34" charset="-128"/>
                <a:cs typeface="Arial" charset="0"/>
              </a:endParaRPr>
            </a:p>
          </p:txBody>
        </p:sp>
        <p:sp>
          <p:nvSpPr>
            <p:cNvPr id="3090" name="Line 18"/>
            <p:cNvSpPr>
              <a:spLocks noChangeShapeType="1"/>
            </p:cNvSpPr>
            <p:nvPr/>
          </p:nvSpPr>
          <p:spPr bwMode="auto">
            <a:xfrm>
              <a:off x="1950" y="2560"/>
              <a:ext cx="317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731838" y="5556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Reactions of Copper</a:t>
            </a: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393700" y="5570042"/>
            <a:ext cx="72827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u="sng" dirty="0">
                <a:ea typeface="Arial Unicode MS" pitchFamily="34" charset="-128"/>
                <a:cs typeface="Arial" charset="0"/>
              </a:rPr>
              <a:t>Objectives</a:t>
            </a:r>
            <a:r>
              <a:rPr lang="en-US" dirty="0">
                <a:ea typeface="Arial Unicode MS" pitchFamily="34" charset="-128"/>
                <a:cs typeface="Arial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ea typeface="Arial Unicode MS" pitchFamily="34" charset="-128"/>
                <a:cs typeface="Arial" charset="0"/>
              </a:rPr>
              <a:t>Recover all of the copper you begin with (in analytically pure form)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ea typeface="Arial Unicode MS" pitchFamily="34" charset="-128"/>
                <a:cs typeface="Arial" charset="0"/>
              </a:rPr>
              <a:t>Test your laboratory skills</a:t>
            </a:r>
            <a:endParaRPr lang="en-US" dirty="0">
              <a:latin typeface="Arial Unicode MS" pitchFamily="34" charset="-128"/>
              <a:ea typeface="Arial Unicode MS" pitchFamily="34" charset="-128"/>
              <a:cs typeface="Arial" charset="0"/>
            </a:endParaRP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7364941" y="1615539"/>
            <a:ext cx="11250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ea typeface="Arial Unicode MS" pitchFamily="34" charset="-128"/>
                <a:cs typeface="Arial" charset="0"/>
              </a:rPr>
              <a:t>Oxidation-</a:t>
            </a:r>
          </a:p>
          <a:p>
            <a:r>
              <a:rPr lang="en-US" sz="1600" dirty="0">
                <a:ea typeface="Arial Unicode MS" pitchFamily="34" charset="-128"/>
                <a:cs typeface="Arial" charset="0"/>
              </a:rPr>
              <a:t>Reduction</a:t>
            </a: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7357589" y="2257145"/>
            <a:ext cx="13917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ea typeface="Arial Unicode MS" pitchFamily="34" charset="-128"/>
                <a:cs typeface="Arial" charset="0"/>
              </a:rPr>
              <a:t>Double </a:t>
            </a:r>
          </a:p>
          <a:p>
            <a:r>
              <a:rPr lang="en-US" sz="1600" dirty="0">
                <a:ea typeface="Arial Unicode MS" pitchFamily="34" charset="-128"/>
                <a:cs typeface="Arial" charset="0"/>
              </a:rPr>
              <a:t>Replacement</a:t>
            </a: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7346359" y="3078196"/>
            <a:ext cx="15392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ea typeface="Arial Unicode MS" pitchFamily="34" charset="-128"/>
                <a:cs typeface="Arial" charset="0"/>
              </a:rPr>
              <a:t>Decomposition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7420097" y="4475935"/>
            <a:ext cx="13917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ea typeface="Arial Unicode MS" pitchFamily="34" charset="-128"/>
                <a:cs typeface="Arial" charset="0"/>
              </a:rPr>
              <a:t>Single </a:t>
            </a:r>
          </a:p>
          <a:p>
            <a:r>
              <a:rPr lang="en-US" sz="1600" dirty="0">
                <a:ea typeface="Arial Unicode MS" pitchFamily="34" charset="-128"/>
                <a:cs typeface="Arial" charset="0"/>
              </a:rPr>
              <a:t>Replacement</a:t>
            </a: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7358662" y="3665249"/>
            <a:ext cx="13917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ea typeface="Arial Unicode MS" pitchFamily="34" charset="-128"/>
                <a:cs typeface="Arial" charset="0"/>
              </a:rPr>
              <a:t>Double </a:t>
            </a:r>
          </a:p>
          <a:p>
            <a:r>
              <a:rPr lang="en-US" sz="1600" dirty="0">
                <a:ea typeface="Arial Unicode MS" pitchFamily="34" charset="-128"/>
                <a:cs typeface="Arial" charset="0"/>
              </a:rPr>
              <a:t>Replacement</a:t>
            </a:r>
          </a:p>
        </p:txBody>
      </p:sp>
      <p:sp>
        <p:nvSpPr>
          <p:cNvPr id="2" name="Oval 1"/>
          <p:cNvSpPr/>
          <p:nvPr/>
        </p:nvSpPr>
        <p:spPr>
          <a:xfrm>
            <a:off x="731838" y="1615539"/>
            <a:ext cx="748619" cy="6207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5936" y="2386694"/>
            <a:ext cx="420911" cy="37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6393" y="1759177"/>
            <a:ext cx="420911" cy="37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7301" y="3105405"/>
            <a:ext cx="420911" cy="37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8209" y="3768951"/>
            <a:ext cx="420911" cy="37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8664" y="4577216"/>
            <a:ext cx="420911" cy="37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5" name="Oval 34"/>
          <p:cNvSpPr/>
          <p:nvPr/>
        </p:nvSpPr>
        <p:spPr>
          <a:xfrm>
            <a:off x="3770081" y="4475935"/>
            <a:ext cx="748619" cy="6207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081486" y="1590788"/>
            <a:ext cx="324414" cy="168390"/>
          </a:xfrm>
          <a:prstGeom prst="straightConnector1">
            <a:avLst/>
          </a:prstGeom>
          <a:ln w="28575">
            <a:solidFill>
              <a:srgbClr val="1C1C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17038" y="1219197"/>
            <a:ext cx="1845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6633"/>
                </a:solidFill>
              </a:rPr>
              <a:t>brown </a:t>
            </a:r>
            <a:r>
              <a:rPr lang="en-US" b="1" dirty="0" err="1">
                <a:solidFill>
                  <a:srgbClr val="996633"/>
                </a:solidFill>
              </a:rPr>
              <a:t>stinkies</a:t>
            </a:r>
            <a:endParaRPr lang="en-US" b="1" dirty="0">
              <a:solidFill>
                <a:srgbClr val="996633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187262" y="2748773"/>
            <a:ext cx="324414" cy="192779"/>
          </a:xfrm>
          <a:prstGeom prst="straightConnector1">
            <a:avLst/>
          </a:prstGeom>
          <a:ln w="28575">
            <a:solidFill>
              <a:srgbClr val="1C1C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521532" y="2764066"/>
            <a:ext cx="1845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Smurf brains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379895" y="3462481"/>
            <a:ext cx="655186" cy="202768"/>
          </a:xfrm>
          <a:prstGeom prst="straightConnector1">
            <a:avLst/>
          </a:prstGeom>
          <a:ln w="28575">
            <a:solidFill>
              <a:srgbClr val="1C1C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35081" y="3460387"/>
            <a:ext cx="2209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black </a:t>
            </a:r>
            <a:r>
              <a:rPr lang="en-US" b="1" dirty="0" err="1"/>
              <a:t>chunkies</a:t>
            </a:r>
            <a:endParaRPr lang="en-US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BB1AE9-6C47-47D8-BF1E-5471BBCF569C}"/>
              </a:ext>
            </a:extLst>
          </p:cNvPr>
          <p:cNvSpPr txBox="1"/>
          <p:nvPr/>
        </p:nvSpPr>
        <p:spPr>
          <a:xfrm>
            <a:off x="4891158" y="4179692"/>
            <a:ext cx="1845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blue Kool-Aid</a:t>
            </a:r>
            <a:br>
              <a:rPr lang="en-US" b="1" dirty="0">
                <a:solidFill>
                  <a:srgbClr val="3366FF"/>
                </a:solidFill>
              </a:rPr>
            </a:br>
            <a:r>
              <a:rPr lang="en-US" sz="1000" b="1" dirty="0">
                <a:solidFill>
                  <a:srgbClr val="3366FF"/>
                </a:solidFill>
              </a:rPr>
              <a:t>“Star Trek – Transporter”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698FAC4-95E8-4EB2-B8DD-B4F37A0762AE}"/>
              </a:ext>
            </a:extLst>
          </p:cNvPr>
          <p:cNvCxnSpPr/>
          <p:nvPr/>
        </p:nvCxnSpPr>
        <p:spPr>
          <a:xfrm>
            <a:off x="4606988" y="4146272"/>
            <a:ext cx="324414" cy="192779"/>
          </a:xfrm>
          <a:prstGeom prst="straightConnector1">
            <a:avLst/>
          </a:prstGeom>
          <a:ln w="28575">
            <a:solidFill>
              <a:srgbClr val="1C1C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0BE60B7-5FEE-418D-A46C-CA4BA99C829B}"/>
              </a:ext>
            </a:extLst>
          </p:cNvPr>
          <p:cNvSpPr txBox="1"/>
          <p:nvPr/>
        </p:nvSpPr>
        <p:spPr>
          <a:xfrm>
            <a:off x="4694058" y="5193530"/>
            <a:ext cx="3166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Mr. Lincoln has had a rough day, indeed.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E023E3A-EE75-4A94-B378-9943EAD25BE2}"/>
              </a:ext>
            </a:extLst>
          </p:cNvPr>
          <p:cNvCxnSpPr/>
          <p:nvPr/>
        </p:nvCxnSpPr>
        <p:spPr>
          <a:xfrm>
            <a:off x="4409888" y="5111619"/>
            <a:ext cx="324414" cy="192779"/>
          </a:xfrm>
          <a:prstGeom prst="straightConnector1">
            <a:avLst/>
          </a:prstGeom>
          <a:ln w="28575">
            <a:solidFill>
              <a:srgbClr val="1C1C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 result for 1956 lincoln penny">
            <a:extLst>
              <a:ext uri="{FF2B5EF4-FFF2-40B4-BE49-F238E27FC236}">
                <a16:creationId xmlns:a16="http://schemas.microsoft.com/office/drawing/2014/main" id="{64CE0ED8-CDCB-474F-BFE6-14B0245CF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" y="807720"/>
            <a:ext cx="726440" cy="72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3" grpId="0"/>
      <p:bldP spid="3097" grpId="0"/>
      <p:bldP spid="3099" grpId="0"/>
      <p:bldP spid="3101" grpId="0"/>
      <p:bldP spid="3105" grpId="0"/>
      <p:bldP spid="27" grpId="0"/>
      <p:bldP spid="2" grpId="0" animBg="1"/>
      <p:bldP spid="35" grpId="0" animBg="1"/>
      <p:bldP spid="7" grpId="0"/>
      <p:bldP spid="38" grpId="0"/>
      <p:bldP spid="40" grpId="0"/>
      <p:bldP spid="41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46075" y="487962"/>
            <a:ext cx="82492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400" dirty="0">
                <a:ea typeface="Arial Unicode MS" pitchFamily="34" charset="-128"/>
                <a:cs typeface="Arial" charset="0"/>
              </a:rPr>
              <a:t>     The objective in this experiment is to recover all of the copper you begin with in analytically pure form.   This is the test of your laboratory skills.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endParaRPr lang="en-US" sz="2400" dirty="0">
              <a:ea typeface="Arial Unicode MS" pitchFamily="34" charset="-128"/>
              <a:cs typeface="Arial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46075" y="1629758"/>
            <a:ext cx="837120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400" dirty="0">
              <a:ea typeface="Arial Unicode MS" pitchFamily="34" charset="-128"/>
              <a:cs typeface="Arial" charset="0"/>
            </a:endParaRPr>
          </a:p>
          <a:p>
            <a:pPr eaLnBrk="0" hangingPunct="0"/>
            <a:r>
              <a:rPr lang="en-US" sz="2400" dirty="0">
                <a:ea typeface="Arial Unicode MS" pitchFamily="34" charset="-128"/>
                <a:cs typeface="Arial" charset="0"/>
              </a:rPr>
              <a:t>     The </a:t>
            </a:r>
            <a:r>
              <a:rPr lang="en-US" sz="2400" u="sng" dirty="0">
                <a:ea typeface="Arial Unicode MS" pitchFamily="34" charset="-128"/>
                <a:cs typeface="Arial" charset="0"/>
              </a:rPr>
              <a:t>percent yield</a:t>
            </a:r>
            <a:r>
              <a:rPr lang="en-US" sz="2400" dirty="0">
                <a:ea typeface="Arial Unicode MS" pitchFamily="34" charset="-128"/>
                <a:cs typeface="Arial" charset="0"/>
              </a:rPr>
              <a:t> of the copper can be expressed as the ratio of the recovered mass to initial mass, multiplied by 100: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eaLnBrk="0" hangingPunct="0"/>
            <a:endParaRPr lang="en-US" sz="2400" dirty="0">
              <a:ea typeface="Arial Unicode MS" pitchFamily="34" charset="-128"/>
              <a:cs typeface="Arial" charset="0"/>
            </a:endParaRPr>
          </a:p>
        </p:txBody>
      </p:sp>
      <p:grpSp>
        <p:nvGrpSpPr>
          <p:cNvPr id="11274" name="Group 10"/>
          <p:cNvGrpSpPr>
            <a:grpSpLocks/>
          </p:cNvGrpSpPr>
          <p:nvPr/>
        </p:nvGrpSpPr>
        <p:grpSpPr bwMode="auto">
          <a:xfrm>
            <a:off x="1328738" y="3124200"/>
            <a:ext cx="6019800" cy="830263"/>
            <a:chOff x="837" y="1968"/>
            <a:chExt cx="3792" cy="523"/>
          </a:xfrm>
        </p:grpSpPr>
        <p:sp>
          <p:nvSpPr>
            <p:cNvPr id="11273" name="Rectangle 9"/>
            <p:cNvSpPr>
              <a:spLocks noChangeArrowheads="1"/>
            </p:cNvSpPr>
            <p:nvPr/>
          </p:nvSpPr>
          <p:spPr bwMode="auto">
            <a:xfrm>
              <a:off x="837" y="1968"/>
              <a:ext cx="379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endParaRPr lang="en-US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algn="ctr" eaLnBrk="0" hangingPunct="0"/>
              <a:r>
                <a:rPr lang="en-US" sz="24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% yield  =                                            x 100</a:t>
              </a:r>
              <a:endParaRPr lang="en-US" sz="2400" dirty="0"/>
            </a:p>
          </p:txBody>
        </p:sp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1922" y="2054"/>
              <a:ext cx="2116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>
                  <a:ea typeface="Arial Unicode MS" pitchFamily="34" charset="-128"/>
                  <a:cs typeface="Arial" charset="0"/>
                </a:rPr>
                <a:t>recovered mass of Cu</a:t>
              </a:r>
            </a:p>
          </p:txBody>
        </p:sp>
        <p:sp>
          <p:nvSpPr>
            <p:cNvPr id="11266" name="Text Box 2"/>
            <p:cNvSpPr txBox="1">
              <a:spLocks noChangeArrowheads="1"/>
            </p:cNvSpPr>
            <p:nvPr/>
          </p:nvSpPr>
          <p:spPr bwMode="auto">
            <a:xfrm>
              <a:off x="2102" y="2334"/>
              <a:ext cx="1771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>
                  <a:ea typeface="Arial Unicode MS" pitchFamily="34" charset="-128"/>
                  <a:cs typeface="Arial" charset="0"/>
                </a:rPr>
                <a:t>initial mass of Cu </a:t>
              </a:r>
            </a:p>
          </p:txBody>
        </p:sp>
        <p:sp>
          <p:nvSpPr>
            <p:cNvPr id="11267" name="Line 3"/>
            <p:cNvSpPr>
              <a:spLocks noChangeShapeType="1"/>
            </p:cNvSpPr>
            <p:nvPr/>
          </p:nvSpPr>
          <p:spPr bwMode="auto">
            <a:xfrm flipV="1">
              <a:off x="1922" y="2334"/>
              <a:ext cx="2045" cy="1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28206" y="5138056"/>
            <a:ext cx="808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What is the maximum mass of copper that we can obtain?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CA96-FE70-47A7-8F36-541BA8392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3802"/>
            <a:ext cx="8229600" cy="815253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Virtual Lab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2127E-A51B-44BA-AD16-DB3D124F2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9056"/>
            <a:ext cx="8229600" cy="514710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  Remote students will observe the lab and still complete the same documents.</a:t>
            </a:r>
            <a:br>
              <a:rPr lang="en-US" sz="2400" dirty="0">
                <a:solidFill>
                  <a:srgbClr val="FF0000"/>
                </a:solidFill>
              </a:rPr>
            </a:br>
            <a:endParaRPr lang="en-US" sz="2400" dirty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Handwrite and paraphrase lab procedures for both days on notebook paper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Go through the lab and watch the </a:t>
            </a:r>
            <a:r>
              <a:rPr lang="en-US" sz="2400" dirty="0">
                <a:hlinkClick r:id="rId2" tooltip="Reations of Copper Video"/>
              </a:rPr>
              <a:t>video</a:t>
            </a:r>
            <a:r>
              <a:rPr lang="en-US" sz="2400" dirty="0"/>
              <a:t>.  This can be done by reaction or all at once.  See the next two slides.  Record observations on your lab report sheet.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Complete and balance the equations on the lab report sheet.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Using </a:t>
            </a:r>
            <a:r>
              <a:rPr lang="en-US" sz="2400" dirty="0">
                <a:hlinkClick r:id="rId3" action="ppaction://hlinksldjump"/>
              </a:rPr>
              <a:t>data</a:t>
            </a:r>
            <a:r>
              <a:rPr lang="en-US" sz="2400" dirty="0"/>
              <a:t> provided for you later, determine the % yield of the lab.</a:t>
            </a:r>
          </a:p>
        </p:txBody>
      </p:sp>
    </p:spTree>
    <p:extLst>
      <p:ext uri="{BB962C8B-B14F-4D97-AF65-F5344CB8AC3E}">
        <p14:creationId xmlns:p14="http://schemas.microsoft.com/office/powerpoint/2010/main" val="424102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371" y="335757"/>
            <a:ext cx="812966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508000" algn="l"/>
              </a:tabLst>
            </a:pPr>
            <a:r>
              <a:rPr lang="en-US" sz="2000" b="1" dirty="0">
                <a:solidFill>
                  <a:srgbClr val="FF0000"/>
                </a:solidFill>
                <a:ea typeface="Arial Unicode MS" pitchFamily="34" charset="-128"/>
                <a:cs typeface="Arial" charset="0"/>
              </a:rPr>
              <a:t>Day One Procedure:  </a:t>
            </a:r>
          </a:p>
          <a:p>
            <a:pPr>
              <a:tabLst>
                <a:tab pos="508000" algn="l"/>
              </a:tabLst>
            </a:pPr>
            <a:r>
              <a:rPr lang="en-US" sz="2000" dirty="0">
                <a:ea typeface="Arial Unicode MS" pitchFamily="34" charset="-128"/>
                <a:cs typeface="Arial" charset="0"/>
              </a:rPr>
              <a:t>The entire lab with video of all five reactions can be found </a:t>
            </a:r>
            <a:r>
              <a:rPr lang="en-US" sz="2000" dirty="0">
                <a:ea typeface="Arial Unicode MS" pitchFamily="34" charset="-128"/>
                <a:cs typeface="Arial" charset="0"/>
                <a:hlinkClick r:id="rId3"/>
              </a:rPr>
              <a:t>here</a:t>
            </a:r>
            <a:r>
              <a:rPr lang="en-US" sz="2000" dirty="0">
                <a:ea typeface="Arial Unicode MS" pitchFamily="34" charset="-128"/>
                <a:cs typeface="Arial" charset="0"/>
              </a:rPr>
              <a:t>.  Otherwise, you can click individual links to take you to specific points within it.  Fast forward as needed.</a:t>
            </a:r>
          </a:p>
          <a:p>
            <a:pPr marL="457200" indent="-457200">
              <a:buFont typeface="+mj-lt"/>
              <a:buAutoNum type="arabicPeriod"/>
              <a:tabLst>
                <a:tab pos="508000" algn="l"/>
              </a:tabLst>
            </a:pPr>
            <a:endParaRPr lang="en-US" sz="1000" dirty="0">
              <a:ea typeface="Arial Unicode MS" pitchFamily="34" charset="-128"/>
              <a:cs typeface="Arial" charset="0"/>
            </a:endParaRPr>
          </a:p>
          <a:p>
            <a:pPr marL="457200" indent="-457200">
              <a:buFont typeface="+mj-lt"/>
              <a:buAutoNum type="arabicPeriod"/>
              <a:tabLst>
                <a:tab pos="508000" algn="l"/>
              </a:tabLst>
            </a:pPr>
            <a:r>
              <a:rPr lang="en-US" sz="2000" dirty="0">
                <a:ea typeface="Arial Unicode MS" pitchFamily="34" charset="-128"/>
                <a:cs typeface="Arial" charset="0"/>
              </a:rPr>
              <a:t>Weigh copper wire (approximately 0.500 g) to the nearest 0.001 g and place it in a 250 mL beaker.</a:t>
            </a:r>
            <a:endParaRPr lang="en-US" sz="2000" dirty="0">
              <a:solidFill>
                <a:srgbClr val="FF0000"/>
              </a:solidFill>
              <a:ea typeface="Arial Unicode MS" pitchFamily="34" charset="-128"/>
              <a:cs typeface="Arial" charset="0"/>
            </a:endParaRPr>
          </a:p>
          <a:p>
            <a:pPr marL="465138" indent="-465138" eaLnBrk="0" hangingPunct="0">
              <a:buSzPct val="100000"/>
              <a:buFont typeface="+mj-lt"/>
              <a:buAutoNum type="arabicPeriod"/>
              <a:tabLst>
                <a:tab pos="465138" algn="l"/>
              </a:tabLst>
            </a:pPr>
            <a:endParaRPr lang="en-US" sz="1000" dirty="0">
              <a:ea typeface="Arial Unicode MS" pitchFamily="34" charset="-128"/>
              <a:cs typeface="Arial" charset="0"/>
            </a:endParaRPr>
          </a:p>
          <a:p>
            <a:pPr marL="457200" indent="-457200" eaLnBrk="0" hangingPunct="0"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ea typeface="Arial Unicode MS" pitchFamily="34" charset="-128"/>
                <a:cs typeface="Arial" charset="0"/>
                <a:hlinkClick r:id="rId3"/>
              </a:rPr>
              <a:t>Reaction A</a:t>
            </a:r>
            <a:r>
              <a:rPr lang="en-US" sz="2000" b="1" dirty="0">
                <a:ea typeface="Arial Unicode MS" pitchFamily="34" charset="-128"/>
                <a:cs typeface="Arial" charset="0"/>
              </a:rPr>
              <a:t>: </a:t>
            </a:r>
            <a:r>
              <a:rPr lang="en-US" sz="2000" dirty="0">
                <a:ea typeface="Arial Unicode MS" pitchFamily="34" charset="-128"/>
                <a:cs typeface="Arial" charset="0"/>
              </a:rPr>
              <a:t>Add 4-5 mL w/ disposable pipet (about 2 squirts) of concentrated HNO</a:t>
            </a:r>
            <a:r>
              <a:rPr lang="en-US" sz="2000" baseline="-30000" dirty="0">
                <a:ea typeface="Arial Unicode MS" pitchFamily="34" charset="-128"/>
                <a:cs typeface="Arial" charset="0"/>
              </a:rPr>
              <a:t>3</a:t>
            </a:r>
            <a:r>
              <a:rPr lang="en-US" sz="2000" dirty="0">
                <a:ea typeface="Arial Unicode MS" pitchFamily="34" charset="-128"/>
                <a:cs typeface="Arial" charset="0"/>
              </a:rPr>
              <a:t> to the beaker.  After the reaction is complete, </a:t>
            </a:r>
            <a:r>
              <a:rPr lang="en-US" sz="2000" dirty="0">
                <a:ea typeface="Arial Unicode MS" pitchFamily="34" charset="-128"/>
                <a:cs typeface="Arial" charset="0"/>
                <a:hlinkClick r:id="rId4"/>
              </a:rPr>
              <a:t>add 100 mL distilled H</a:t>
            </a:r>
            <a:r>
              <a:rPr lang="en-US" sz="2000" baseline="-30000" dirty="0">
                <a:ea typeface="Arial Unicode MS" pitchFamily="34" charset="-128"/>
                <a:cs typeface="Arial" charset="0"/>
                <a:hlinkClick r:id="rId4"/>
              </a:rPr>
              <a:t>2</a:t>
            </a:r>
            <a:r>
              <a:rPr lang="en-US" sz="2000" dirty="0">
                <a:ea typeface="Arial Unicode MS" pitchFamily="34" charset="-128"/>
                <a:cs typeface="Arial" charset="0"/>
                <a:hlinkClick r:id="rId4"/>
              </a:rPr>
              <a:t>O</a:t>
            </a:r>
            <a:r>
              <a:rPr lang="en-US" sz="2000" dirty="0">
                <a:ea typeface="Arial Unicode MS" pitchFamily="34" charset="-128"/>
                <a:cs typeface="Arial" charset="0"/>
              </a:rPr>
              <a:t>.</a:t>
            </a:r>
            <a:endParaRPr lang="en-US" sz="2000" dirty="0">
              <a:solidFill>
                <a:srgbClr val="FF0000"/>
              </a:solidFill>
              <a:ea typeface="Arial Unicode MS" pitchFamily="34" charset="-128"/>
              <a:cs typeface="Arial" charset="0"/>
            </a:endParaRPr>
          </a:p>
          <a:p>
            <a:pPr marL="457200" indent="-457200" eaLnBrk="0" hangingPunct="0">
              <a:buSzPct val="100000"/>
              <a:buFont typeface="+mj-lt"/>
              <a:buAutoNum type="arabicPeriod"/>
              <a:tabLst>
                <a:tab pos="457200" algn="l"/>
              </a:tabLst>
            </a:pPr>
            <a:endParaRPr lang="en-US" sz="1000" b="1" dirty="0">
              <a:ea typeface="Arial Unicode MS" pitchFamily="34" charset="-128"/>
              <a:cs typeface="Arial" charset="0"/>
            </a:endParaRPr>
          </a:p>
          <a:p>
            <a:pPr marL="457200" indent="-457200" eaLnBrk="0" hangingPunct="0"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ea typeface="Arial Unicode MS" pitchFamily="34" charset="-128"/>
                <a:cs typeface="Arial" charset="0"/>
                <a:hlinkClick r:id="rId5"/>
              </a:rPr>
              <a:t>Reaction B:  </a:t>
            </a:r>
            <a:r>
              <a:rPr lang="en-US" sz="2000" dirty="0">
                <a:ea typeface="Arial Unicode MS" pitchFamily="34" charset="-128"/>
                <a:cs typeface="Arial" charset="0"/>
              </a:rPr>
              <a:t>Add 30 mL of 3.0 </a:t>
            </a:r>
            <a:r>
              <a:rPr lang="en-US" sz="2000" i="1" dirty="0">
                <a:ea typeface="Arial Unicode MS" pitchFamily="34" charset="-128"/>
                <a:cs typeface="Arial" charset="0"/>
              </a:rPr>
              <a:t>M</a:t>
            </a:r>
            <a:r>
              <a:rPr lang="en-US" sz="2000" dirty="0">
                <a:ea typeface="Arial Unicode MS" pitchFamily="34" charset="-128"/>
                <a:cs typeface="Arial" charset="0"/>
              </a:rPr>
              <a:t> </a:t>
            </a:r>
            <a:r>
              <a:rPr lang="en-US" sz="2000" dirty="0" err="1">
                <a:ea typeface="Arial Unicode MS" pitchFamily="34" charset="-128"/>
                <a:cs typeface="Arial" charset="0"/>
              </a:rPr>
              <a:t>NaOH</a:t>
            </a:r>
            <a:r>
              <a:rPr lang="en-US" sz="2000" dirty="0">
                <a:ea typeface="Arial Unicode MS" pitchFamily="34" charset="-128"/>
                <a:cs typeface="Arial" charset="0"/>
              </a:rPr>
              <a:t> to the solution in your beaker.   </a:t>
            </a:r>
          </a:p>
          <a:p>
            <a:pPr marL="457200" indent="-457200" eaLnBrk="0" hangingPunct="0">
              <a:buSzPct val="100000"/>
              <a:buFont typeface="+mj-lt"/>
              <a:buAutoNum type="arabicPeriod"/>
              <a:tabLst>
                <a:tab pos="457200" algn="l"/>
              </a:tabLst>
            </a:pPr>
            <a:endParaRPr lang="en-US" sz="1000" b="1" dirty="0">
              <a:ea typeface="Arial Unicode MS" pitchFamily="34" charset="-128"/>
              <a:cs typeface="Arial" charset="0"/>
            </a:endParaRPr>
          </a:p>
          <a:p>
            <a:pPr marL="457200" indent="-457200" eaLnBrk="0" hangingPunct="0"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ea typeface="Arial Unicode MS" pitchFamily="34" charset="-128"/>
                <a:cs typeface="Arial" charset="0"/>
                <a:hlinkClick r:id="rId6"/>
              </a:rPr>
              <a:t>Reaction C:</a:t>
            </a:r>
            <a:r>
              <a:rPr lang="en-US" sz="2000" dirty="0">
                <a:ea typeface="Arial Unicode MS" pitchFamily="34" charset="-128"/>
                <a:cs typeface="Arial" charset="0"/>
              </a:rPr>
              <a:t>  (~ 4 min of video; can fast forward) Carefully heat the solution while stirring with a glass stirring rod.  DO NOT BOIL!  Heat until it starts turning black.</a:t>
            </a:r>
            <a:endParaRPr lang="en-US" sz="2000" dirty="0">
              <a:solidFill>
                <a:srgbClr val="FF0000"/>
              </a:solidFill>
              <a:ea typeface="Arial Unicode MS" pitchFamily="34" charset="-128"/>
              <a:cs typeface="Arial" charset="0"/>
            </a:endParaRPr>
          </a:p>
          <a:p>
            <a:pPr marL="457200" indent="-457200" eaLnBrk="0" hangingPunct="0">
              <a:buSzPct val="100000"/>
              <a:buFont typeface="+mj-lt"/>
              <a:buAutoNum type="arabicPeriod"/>
              <a:tabLst>
                <a:tab pos="457200" algn="l"/>
              </a:tabLst>
            </a:pPr>
            <a:endParaRPr lang="en-US" sz="2000" dirty="0">
              <a:ea typeface="Arial Unicode MS" pitchFamily="34" charset="-128"/>
              <a:cs typeface="Arial" charset="0"/>
            </a:endParaRPr>
          </a:p>
          <a:p>
            <a:pPr marL="457200" indent="-457200" eaLnBrk="0" hangingPunct="0"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ea typeface="Arial Unicode MS" pitchFamily="34" charset="-128"/>
                <a:cs typeface="Arial" charset="0"/>
              </a:rPr>
              <a:t>Allow the </a:t>
            </a:r>
            <a:r>
              <a:rPr lang="en-US" sz="2000" dirty="0">
                <a:ea typeface="Arial Unicode MS" pitchFamily="34" charset="-128"/>
                <a:cs typeface="Arial" charset="0"/>
                <a:hlinkClick r:id="rId7"/>
              </a:rPr>
              <a:t>black </a:t>
            </a:r>
            <a:r>
              <a:rPr lang="en-US" sz="2000" dirty="0" err="1">
                <a:ea typeface="Arial Unicode MS" pitchFamily="34" charset="-128"/>
                <a:cs typeface="Arial" charset="0"/>
                <a:hlinkClick r:id="rId7"/>
              </a:rPr>
              <a:t>CuO</a:t>
            </a:r>
            <a:r>
              <a:rPr lang="en-US" sz="2000" dirty="0">
                <a:ea typeface="Arial Unicode MS" pitchFamily="34" charset="-128"/>
                <a:cs typeface="Arial" charset="0"/>
                <a:hlinkClick r:id="rId7"/>
              </a:rPr>
              <a:t> to settle</a:t>
            </a:r>
            <a:r>
              <a:rPr lang="en-US" sz="2000" dirty="0">
                <a:ea typeface="Arial Unicode MS" pitchFamily="34" charset="-128"/>
                <a:cs typeface="Arial" charset="0"/>
              </a:rPr>
              <a:t>; then </a:t>
            </a:r>
            <a:r>
              <a:rPr lang="en-US" sz="2000" dirty="0">
                <a:ea typeface="Arial Unicode MS" pitchFamily="34" charset="-128"/>
                <a:cs typeface="Arial" charset="0"/>
                <a:hlinkClick r:id="rId8"/>
              </a:rPr>
              <a:t>decant the supernatant liquid</a:t>
            </a:r>
            <a:r>
              <a:rPr lang="en-US" sz="2000" dirty="0">
                <a:ea typeface="Arial Unicode MS" pitchFamily="34" charset="-128"/>
                <a:cs typeface="Arial" charset="0"/>
              </a:rPr>
              <a:t>.  </a:t>
            </a:r>
            <a:r>
              <a:rPr lang="en-US" sz="2000" dirty="0">
                <a:ea typeface="Arial Unicode MS" pitchFamily="34" charset="-128"/>
                <a:cs typeface="Arial" charset="0"/>
                <a:hlinkClick r:id="rId9"/>
              </a:rPr>
              <a:t>Add about 50 mL of distilled water</a:t>
            </a:r>
            <a:r>
              <a:rPr lang="en-US" sz="2000" dirty="0">
                <a:ea typeface="Arial Unicode MS" pitchFamily="34" charset="-128"/>
                <a:cs typeface="Arial" charset="0"/>
              </a:rPr>
              <a:t> and allow the </a:t>
            </a:r>
            <a:r>
              <a:rPr lang="en-US" sz="2000" dirty="0" err="1">
                <a:ea typeface="Arial Unicode MS" pitchFamily="34" charset="-128"/>
                <a:cs typeface="Arial" charset="0"/>
              </a:rPr>
              <a:t>CuO</a:t>
            </a:r>
            <a:r>
              <a:rPr lang="en-US" sz="2000" dirty="0">
                <a:ea typeface="Arial Unicode MS" pitchFamily="34" charset="-128"/>
                <a:cs typeface="Arial" charset="0"/>
              </a:rPr>
              <a:t> to settle. </a:t>
            </a:r>
            <a:r>
              <a:rPr lang="en-US" sz="2000" dirty="0">
                <a:ea typeface="Arial Unicode MS" pitchFamily="34" charset="-128"/>
                <a:cs typeface="Arial" charset="0"/>
                <a:hlinkClick r:id="rId10"/>
              </a:rPr>
              <a:t> Decant once more</a:t>
            </a:r>
            <a:r>
              <a:rPr lang="en-US" sz="2000" dirty="0">
                <a:ea typeface="Arial Unicode MS" pitchFamily="34" charset="-128"/>
                <a:cs typeface="Arial" charset="0"/>
              </a:rPr>
              <a:t>.  Repeat 2 more times.</a:t>
            </a:r>
          </a:p>
          <a:p>
            <a:pPr eaLnBrk="0" hangingPunct="0">
              <a:buSzPct val="100000"/>
              <a:tabLst>
                <a:tab pos="457200" algn="l"/>
              </a:tabLst>
            </a:pPr>
            <a:endParaRPr lang="en-US" sz="2000" dirty="0">
              <a:latin typeface="Arial Unicode MS" pitchFamily="34" charset="-128"/>
              <a:ea typeface="Arial Unicode MS" pitchFamily="34" charset="-128"/>
              <a:cs typeface="Arial" charset="0"/>
            </a:endParaRPr>
          </a:p>
        </p:txBody>
      </p:sp>
      <p:sp>
        <p:nvSpPr>
          <p:cNvPr id="3" name="Document">
            <a:hlinkClick r:id="rId11" tooltip="Printable copy of Reactions of Copper Percent Yield Lab"/>
            <a:extLst>
              <a:ext uri="{FF2B5EF4-FFF2-40B4-BE49-F238E27FC236}">
                <a16:creationId xmlns:a16="http://schemas.microsoft.com/office/drawing/2014/main" id="{62DBC52F-A8EF-40C1-B3E0-B9C43E3DD577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8107680" y="290513"/>
            <a:ext cx="720409" cy="786447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sz="1000" dirty="0"/>
          </a:p>
          <a:p>
            <a:pPr algn="ctr"/>
            <a:r>
              <a:rPr lang="en-US" sz="1000" dirty="0"/>
              <a:t>Copy of </a:t>
            </a:r>
            <a:r>
              <a:rPr lang="en-US" sz="800" dirty="0">
                <a:solidFill>
                  <a:srgbClr val="FF0000"/>
                </a:solidFill>
                <a:hlinkClick r:id="rId12" tooltip="Procedure"/>
              </a:rPr>
              <a:t>Procedure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67789" y="437256"/>
            <a:ext cx="812966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508000" algn="l"/>
              </a:tabLst>
            </a:pPr>
            <a:r>
              <a:rPr lang="en-US" sz="2000" b="1" dirty="0">
                <a:solidFill>
                  <a:srgbClr val="FF0000"/>
                </a:solidFill>
                <a:ea typeface="Arial Unicode MS" pitchFamily="34" charset="-128"/>
                <a:cs typeface="Arial" charset="0"/>
              </a:rPr>
              <a:t>Day Two Procedure</a:t>
            </a:r>
          </a:p>
          <a:p>
            <a:pPr marL="457200" indent="-457200">
              <a:buFont typeface="+mj-lt"/>
              <a:buAutoNum type="arabicPeriod"/>
              <a:tabLst>
                <a:tab pos="508000" algn="l"/>
              </a:tabLst>
            </a:pPr>
            <a:endParaRPr lang="en-US" sz="2000" dirty="0">
              <a:ea typeface="Arial Unicode MS" pitchFamily="34" charset="-128"/>
              <a:cs typeface="Arial" charset="0"/>
            </a:endParaRPr>
          </a:p>
          <a:p>
            <a:pPr marL="457200" indent="-457200">
              <a:buFont typeface="+mj-lt"/>
              <a:buAutoNum type="arabicPeriod"/>
              <a:tabLst>
                <a:tab pos="508000" algn="l"/>
              </a:tabLst>
            </a:pPr>
            <a:r>
              <a:rPr lang="en-US" sz="2000" b="1" dirty="0">
                <a:ea typeface="Arial Unicode MS" pitchFamily="34" charset="-128"/>
                <a:cs typeface="Arial" charset="0"/>
                <a:hlinkClick r:id="rId3"/>
              </a:rPr>
              <a:t>Reaction D</a:t>
            </a:r>
            <a:r>
              <a:rPr lang="en-US" sz="2000" b="1" dirty="0">
                <a:ea typeface="Arial Unicode MS" pitchFamily="34" charset="-128"/>
                <a:cs typeface="Arial" charset="0"/>
              </a:rPr>
              <a:t>:</a:t>
            </a:r>
            <a:r>
              <a:rPr lang="en-US" sz="2000" dirty="0">
                <a:ea typeface="Arial Unicode MS" pitchFamily="34" charset="-128"/>
                <a:cs typeface="Arial" charset="0"/>
              </a:rPr>
              <a:t>  Add 15 mL of 6.0 </a:t>
            </a:r>
            <a:r>
              <a:rPr lang="en-US" sz="2000" i="1" dirty="0">
                <a:ea typeface="Arial Unicode MS" pitchFamily="34" charset="-128"/>
                <a:cs typeface="Arial" charset="0"/>
              </a:rPr>
              <a:t>M</a:t>
            </a:r>
            <a:r>
              <a:rPr lang="en-US" sz="2000" dirty="0">
                <a:ea typeface="Arial Unicode MS" pitchFamily="34" charset="-128"/>
                <a:cs typeface="Arial" charset="0"/>
              </a:rPr>
              <a:t> H</a:t>
            </a:r>
            <a:r>
              <a:rPr lang="en-US" sz="2000" baseline="-30000" dirty="0">
                <a:ea typeface="Arial Unicode MS" pitchFamily="34" charset="-128"/>
                <a:cs typeface="Arial" charset="0"/>
              </a:rPr>
              <a:t>2</a:t>
            </a:r>
            <a:r>
              <a:rPr lang="en-US" sz="2000" dirty="0">
                <a:ea typeface="Arial Unicode MS" pitchFamily="34" charset="-128"/>
                <a:cs typeface="Arial" charset="0"/>
              </a:rPr>
              <a:t>SO</a:t>
            </a:r>
            <a:r>
              <a:rPr lang="en-US" sz="2000" baseline="-30000" dirty="0">
                <a:ea typeface="Arial Unicode MS" pitchFamily="34" charset="-128"/>
                <a:cs typeface="Arial" charset="0"/>
              </a:rPr>
              <a:t>4</a:t>
            </a:r>
            <a:r>
              <a:rPr lang="en-US" sz="2000" dirty="0">
                <a:ea typeface="Arial Unicode MS" pitchFamily="34" charset="-128"/>
                <a:cs typeface="Arial" charset="0"/>
              </a:rPr>
              <a:t> to black solid.  Carefully swirl beaker to react solid on the sides of beaker.</a:t>
            </a:r>
          </a:p>
          <a:p>
            <a:pPr marL="457200" indent="-457200">
              <a:buFont typeface="+mj-lt"/>
              <a:buAutoNum type="arabicPeriod"/>
              <a:tabLst>
                <a:tab pos="508000" algn="l"/>
              </a:tabLst>
            </a:pPr>
            <a:endParaRPr lang="en-US" sz="2000" dirty="0">
              <a:ea typeface="Arial Unicode MS" pitchFamily="34" charset="-128"/>
              <a:cs typeface="Arial" charset="0"/>
            </a:endParaRPr>
          </a:p>
          <a:p>
            <a:pPr marL="457200" indent="-457200" eaLnBrk="0" hangingPunct="0">
              <a:buSzPct val="100000"/>
              <a:buFont typeface="+mj-lt"/>
              <a:buAutoNum type="arabicPeriod" startAt="2"/>
              <a:tabLst>
                <a:tab pos="457200" algn="l"/>
              </a:tabLst>
            </a:pPr>
            <a:r>
              <a:rPr lang="en-US" sz="2000" b="1" dirty="0">
                <a:ea typeface="Arial Unicode MS" pitchFamily="34" charset="-128"/>
                <a:cs typeface="Arial" charset="0"/>
                <a:hlinkClick r:id="rId4"/>
              </a:rPr>
              <a:t>Reaction E</a:t>
            </a:r>
            <a:r>
              <a:rPr lang="en-US" sz="2000" b="1" dirty="0">
                <a:ea typeface="Arial Unicode MS" pitchFamily="34" charset="-128"/>
                <a:cs typeface="Arial" charset="0"/>
              </a:rPr>
              <a:t>:</a:t>
            </a:r>
            <a:r>
              <a:rPr lang="en-US" sz="2000" dirty="0">
                <a:ea typeface="Arial Unicode MS" pitchFamily="34" charset="-128"/>
                <a:cs typeface="Arial" charset="0"/>
              </a:rPr>
              <a:t>  Add small pieces of Al foil (or zinc) and a few drops (not squirts) of HCl.  Heat the mixture vigorously, but without boiling, on a hotplate in fume hood.  </a:t>
            </a:r>
            <a:r>
              <a:rPr lang="en-US" sz="2000" dirty="0">
                <a:ea typeface="Arial Unicode MS" pitchFamily="34" charset="-128"/>
                <a:cs typeface="Arial" charset="0"/>
                <a:hlinkClick r:id="rId5"/>
              </a:rPr>
              <a:t>Allow to finish reacting overnight</a:t>
            </a:r>
            <a:r>
              <a:rPr lang="en-US" sz="2000" dirty="0">
                <a:ea typeface="Arial Unicode MS" pitchFamily="34" charset="-128"/>
                <a:cs typeface="Arial" charset="0"/>
              </a:rPr>
              <a:t>.</a:t>
            </a:r>
          </a:p>
          <a:p>
            <a:pPr eaLnBrk="0" hangingPunct="0">
              <a:buSzPct val="100000"/>
              <a:tabLst>
                <a:tab pos="457200" algn="l"/>
              </a:tabLst>
            </a:pPr>
            <a:r>
              <a:rPr lang="en-US" sz="2000" dirty="0">
                <a:solidFill>
                  <a:srgbClr val="FF0000"/>
                </a:solidFill>
                <a:ea typeface="Arial Unicode MS" pitchFamily="34" charset="-128"/>
                <a:cs typeface="Arial" charset="0"/>
              </a:rPr>
              <a:t>	</a:t>
            </a:r>
            <a:endParaRPr lang="en-US" sz="2000" b="1" dirty="0">
              <a:ea typeface="Arial Unicode MS" pitchFamily="34" charset="-128"/>
              <a:cs typeface="Arial" charset="0"/>
            </a:endParaRPr>
          </a:p>
          <a:p>
            <a:pPr marL="457200" indent="-457200" eaLnBrk="0" hangingPunct="0">
              <a:buSzPct val="100000"/>
              <a:buFont typeface="+mj-lt"/>
              <a:buAutoNum type="arabicPeriod" startAt="3"/>
              <a:tabLst>
                <a:tab pos="457200" algn="l"/>
              </a:tabLst>
            </a:pPr>
            <a:r>
              <a:rPr lang="en-US" sz="2000" dirty="0">
                <a:ea typeface="Arial Unicode MS" pitchFamily="34" charset="-128"/>
                <a:cs typeface="Arial" charset="0"/>
              </a:rPr>
              <a:t>Decant solution and wash solid Cu with distilled water.</a:t>
            </a:r>
          </a:p>
          <a:p>
            <a:pPr marL="457200" indent="-457200" eaLnBrk="0" hangingPunct="0">
              <a:buSzPct val="100000"/>
              <a:buFont typeface="+mj-lt"/>
              <a:buAutoNum type="arabicPeriod" startAt="3"/>
              <a:tabLst>
                <a:tab pos="457200" algn="l"/>
              </a:tabLst>
            </a:pPr>
            <a:endParaRPr lang="en-US" sz="2000" b="1" dirty="0">
              <a:ea typeface="Arial Unicode MS" pitchFamily="34" charset="-128"/>
              <a:cs typeface="Arial" charset="0"/>
            </a:endParaRPr>
          </a:p>
          <a:p>
            <a:pPr marL="457200" indent="-457200" eaLnBrk="0" hangingPunct="0">
              <a:buSzPct val="100000"/>
              <a:buFont typeface="+mj-lt"/>
              <a:buAutoNum type="arabicPeriod" startAt="3"/>
              <a:tabLst>
                <a:tab pos="457200" algn="l"/>
              </a:tabLst>
            </a:pPr>
            <a:r>
              <a:rPr lang="en-US" sz="2000" dirty="0">
                <a:ea typeface="Arial Unicode MS" pitchFamily="34" charset="-128"/>
                <a:cs typeface="Arial" charset="0"/>
              </a:rPr>
              <a:t>Weigh empty plastic dish and put initials on it.</a:t>
            </a:r>
          </a:p>
          <a:p>
            <a:pPr marL="457200" indent="-457200" eaLnBrk="0" hangingPunct="0">
              <a:buSzPct val="100000"/>
              <a:buFont typeface="+mj-lt"/>
              <a:buAutoNum type="arabicPeriod" startAt="3"/>
              <a:tabLst>
                <a:tab pos="457200" algn="l"/>
              </a:tabLst>
            </a:pPr>
            <a:endParaRPr lang="en-US" sz="2000" dirty="0">
              <a:ea typeface="Arial Unicode MS" pitchFamily="34" charset="-128"/>
              <a:cs typeface="Arial" charset="0"/>
            </a:endParaRPr>
          </a:p>
          <a:p>
            <a:pPr marL="457200" indent="-457200" eaLnBrk="0" hangingPunct="0">
              <a:buSzPct val="100000"/>
              <a:buFont typeface="+mj-lt"/>
              <a:buAutoNum type="arabicPeriod" startAt="3"/>
              <a:tabLst>
                <a:tab pos="457200" algn="l"/>
              </a:tabLst>
            </a:pPr>
            <a:r>
              <a:rPr lang="en-US" sz="2000" dirty="0">
                <a:ea typeface="Arial Unicode MS" pitchFamily="34" charset="-128"/>
                <a:cs typeface="Arial" charset="0"/>
              </a:rPr>
              <a:t>Transfer Cu to weighing dish and allow it to dry overnight.</a:t>
            </a:r>
            <a:endParaRPr lang="en-US" sz="20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" charset="0"/>
            </a:endParaRPr>
          </a:p>
          <a:p>
            <a:pPr marL="457200" indent="-457200" eaLnBrk="0" hangingPunct="0">
              <a:buSzPct val="100000"/>
              <a:buFont typeface="+mj-lt"/>
              <a:buAutoNum type="arabicPeriod" startAt="3"/>
              <a:tabLst>
                <a:tab pos="457200" algn="l"/>
              </a:tabLst>
            </a:pPr>
            <a:endParaRPr lang="en-US" sz="2000" dirty="0">
              <a:ea typeface="Arial Unicode MS" pitchFamily="34" charset="-128"/>
              <a:cs typeface="Arial" charset="0"/>
            </a:endParaRPr>
          </a:p>
          <a:p>
            <a:pPr marL="457200" indent="-457200" eaLnBrk="0" hangingPunct="0">
              <a:buSzPct val="100000"/>
              <a:buFont typeface="+mj-lt"/>
              <a:buAutoNum type="arabicPeriod" startAt="3"/>
              <a:tabLst>
                <a:tab pos="457200" algn="l"/>
              </a:tabLst>
            </a:pPr>
            <a:r>
              <a:rPr lang="en-US" sz="2000" dirty="0">
                <a:ea typeface="Arial Unicode MS" pitchFamily="34" charset="-128"/>
                <a:cs typeface="Arial" charset="0"/>
              </a:rPr>
              <a:t>Weigh Cu product and determine % yield  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" charset="0"/>
              </a:rPr>
              <a:t> </a:t>
            </a:r>
          </a:p>
          <a:p>
            <a:pPr marL="457200" indent="-457200" eaLnBrk="0" hangingPunct="0">
              <a:buSzPct val="100000"/>
              <a:buFont typeface="+mj-lt"/>
              <a:buAutoNum type="arabicPeriod" startAt="3"/>
              <a:tabLst>
                <a:tab pos="457200" algn="l"/>
              </a:tabLst>
            </a:pPr>
            <a:endParaRPr lang="en-US" sz="2000" dirty="0">
              <a:latin typeface="Arial Unicode MS" pitchFamily="34" charset="-128"/>
              <a:ea typeface="Arial Unicode MS" pitchFamily="34" charset="-128"/>
              <a:cs typeface="Arial" charset="0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300288" y="5790166"/>
            <a:ext cx="4533900" cy="738188"/>
            <a:chOff x="1305" y="2028"/>
            <a:chExt cx="2856" cy="465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305" y="2028"/>
              <a:ext cx="28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endPara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algn="ctr" eaLnBrk="0" hangingPunct="0"/>
              <a:r>
                <a:rPr lang="en-US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% yield  =                                            x 100</a:t>
              </a:r>
              <a:endParaRPr lang="en-US" dirty="0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060" y="2081"/>
              <a:ext cx="1933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dirty="0">
                  <a:ea typeface="Arial Unicode MS" pitchFamily="34" charset="-128"/>
                  <a:cs typeface="Arial" charset="0"/>
                </a:rPr>
                <a:t>recovered mass of Cu</a:t>
              </a:r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2191" y="2334"/>
              <a:ext cx="145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dirty="0">
                  <a:ea typeface="Arial Unicode MS" pitchFamily="34" charset="-128"/>
                  <a:cs typeface="Arial" charset="0"/>
                </a:rPr>
                <a:t>initial mass of Cu </a:t>
              </a:r>
            </a:p>
          </p:txBody>
        </p:sp>
        <p:sp>
          <p:nvSpPr>
            <p:cNvPr id="8" name="Line 3"/>
            <p:cNvSpPr>
              <a:spLocks noChangeShapeType="1"/>
            </p:cNvSpPr>
            <p:nvPr/>
          </p:nvSpPr>
          <p:spPr bwMode="auto">
            <a:xfrm>
              <a:off x="2138" y="2318"/>
              <a:ext cx="147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301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233488" y="4572000"/>
            <a:ext cx="4533900" cy="738188"/>
            <a:chOff x="1305" y="2028"/>
            <a:chExt cx="2856" cy="465"/>
          </a:xfrm>
        </p:grpSpPr>
        <p:sp>
          <p:nvSpPr>
            <p:cNvPr id="15372" name="Text Box 12"/>
            <p:cNvSpPr txBox="1">
              <a:spLocks noChangeArrowheads="1"/>
            </p:cNvSpPr>
            <p:nvPr/>
          </p:nvSpPr>
          <p:spPr bwMode="auto">
            <a:xfrm>
              <a:off x="2060" y="2081"/>
              <a:ext cx="1933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ea typeface="Arial Unicode MS" pitchFamily="34" charset="-128"/>
                  <a:cs typeface="Arial" charset="0"/>
                </a:rPr>
                <a:t>recovered weight of Cu</a:t>
              </a:r>
            </a:p>
          </p:txBody>
        </p:sp>
        <p:sp>
          <p:nvSpPr>
            <p:cNvPr id="15373" name="Text Box 13"/>
            <p:cNvSpPr txBox="1">
              <a:spLocks noChangeArrowheads="1"/>
            </p:cNvSpPr>
            <p:nvPr/>
          </p:nvSpPr>
          <p:spPr bwMode="auto">
            <a:xfrm>
              <a:off x="2191" y="2334"/>
              <a:ext cx="145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ea typeface="Arial Unicode MS" pitchFamily="34" charset="-128"/>
                  <a:cs typeface="Arial" charset="0"/>
                </a:rPr>
                <a:t>initial weight of Cu </a:t>
              </a:r>
            </a:p>
          </p:txBody>
        </p:sp>
        <p:sp>
          <p:nvSpPr>
            <p:cNvPr id="15374" name="Line 14"/>
            <p:cNvSpPr>
              <a:spLocks noChangeShapeType="1"/>
            </p:cNvSpPr>
            <p:nvPr/>
          </p:nvSpPr>
          <p:spPr bwMode="auto">
            <a:xfrm>
              <a:off x="2138" y="2318"/>
              <a:ext cx="147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>
              <a:off x="1305" y="2028"/>
              <a:ext cx="28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endPara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algn="ctr" eaLnBrk="0" hangingPunct="0"/>
              <a:r>
                <a:rPr lang="en-US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% yield  =                                            x 100</a:t>
              </a:r>
              <a:endParaRPr lang="en-US"/>
            </a:p>
          </p:txBody>
        </p:sp>
      </p:grp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73075" y="1520746"/>
            <a:ext cx="78749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/>
              <a:t>1.  Weight copper initial                                            	_______________</a:t>
            </a:r>
            <a:endParaRPr lang="en-US" sz="800" dirty="0"/>
          </a:p>
          <a:p>
            <a:endParaRPr lang="en-US" dirty="0"/>
          </a:p>
          <a:p>
            <a:r>
              <a:rPr lang="en-US" dirty="0"/>
              <a:t>*2.  Weight of recovered copper and evaporating dish _______________</a:t>
            </a:r>
            <a:endParaRPr lang="en-US" sz="800" dirty="0"/>
          </a:p>
          <a:p>
            <a:endParaRPr lang="en-US" dirty="0"/>
          </a:p>
          <a:p>
            <a:r>
              <a:rPr lang="en-US" dirty="0"/>
              <a:t>3.  Weight of evaporating dish                         	_______________</a:t>
            </a:r>
            <a:endParaRPr lang="en-US" sz="800" dirty="0"/>
          </a:p>
          <a:p>
            <a:endParaRPr lang="en-US" dirty="0"/>
          </a:p>
          <a:p>
            <a:r>
              <a:rPr lang="en-US" dirty="0"/>
              <a:t>*4.  Weight of copper final                                       	_______________</a:t>
            </a:r>
            <a:endParaRPr lang="en-US" sz="800" dirty="0"/>
          </a:p>
          <a:p>
            <a:endParaRPr lang="en-US" dirty="0"/>
          </a:p>
          <a:p>
            <a:r>
              <a:rPr lang="en-US" dirty="0"/>
              <a:t>*5.  % Yield (show calculations)                               	_______________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255713" y="295275"/>
            <a:ext cx="6750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 dirty="0"/>
              <a:t>REPORT SHEET with Data</a:t>
            </a:r>
            <a:endParaRPr lang="en-US" dirty="0"/>
          </a:p>
          <a:p>
            <a:pPr algn="ctr"/>
            <a:r>
              <a:rPr lang="en-US" dirty="0"/>
              <a:t>Chemical Reactions of Copper and Percent Yield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613525" y="1468438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3300"/>
                </a:solidFill>
              </a:rPr>
              <a:t>0.485 g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470650" y="1981200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136.427 g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73075" y="5919788"/>
            <a:ext cx="8121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*These values will not be obtained until the last day of the lab when the copper</a:t>
            </a:r>
          </a:p>
          <a:p>
            <a:r>
              <a:rPr lang="en-US"/>
              <a:t>  has been dried in the evaporating dish.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481763" y="2547938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135.973 g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637338" y="3106738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0.454 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99640" y="145641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Day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05763" y="254793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Day 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05763" y="19812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Day 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21411" y="310411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Day 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25947" y="36576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Day 3</a:t>
            </a:r>
          </a:p>
        </p:txBody>
      </p:sp>
      <p:sp>
        <p:nvSpPr>
          <p:cNvPr id="19" name="Document">
            <a:hlinkClick r:id="rId3" tooltip="Printable copy of Reactions of Copper Percent Yield Lab"/>
            <a:extLst>
              <a:ext uri="{FF2B5EF4-FFF2-40B4-BE49-F238E27FC236}">
                <a16:creationId xmlns:a16="http://schemas.microsoft.com/office/drawing/2014/main" id="{6A5A3538-BB73-4D96-A732-26CB1C2DE386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8046721" y="233681"/>
            <a:ext cx="781368" cy="96170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en-US" sz="1000" dirty="0"/>
          </a:p>
          <a:p>
            <a:pPr algn="ctr"/>
            <a:r>
              <a:rPr lang="en-US" sz="1000" dirty="0"/>
              <a:t>Copy of</a:t>
            </a:r>
          </a:p>
          <a:p>
            <a:pPr algn="ctr"/>
            <a:r>
              <a:rPr lang="en-US" sz="1000" dirty="0">
                <a:hlinkClick r:id="rId4" tooltip="Report Sheet"/>
              </a:rPr>
              <a:t>Report Sheet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  <p:bldP spid="15369" grpId="0"/>
      <p:bldP spid="15370" grpId="0"/>
      <p:bldP spid="2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DSC03283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 l="9601" t="5534" r="9497" b="11507"/>
          <a:stretch>
            <a:fillRect/>
          </a:stretch>
        </p:blipFill>
        <p:spPr bwMode="auto">
          <a:xfrm>
            <a:off x="0" y="-114300"/>
            <a:ext cx="9144000" cy="6873875"/>
          </a:xfrm>
          <a:prstGeom prst="rect">
            <a:avLst/>
          </a:prstGeom>
          <a:noFill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12775" y="690563"/>
            <a:ext cx="1641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Reactions</a:t>
            </a:r>
          </a:p>
          <a:p>
            <a:pPr algn="ctr"/>
            <a:r>
              <a:rPr lang="en-US"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Copper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746375" y="612775"/>
            <a:ext cx="1797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Cu sample at </a:t>
            </a:r>
          </a:p>
          <a:p>
            <a:pPr algn="ctr"/>
            <a:r>
              <a:rPr lang="en-US"/>
              <a:t>beginning of lab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6613525"/>
            <a:ext cx="9144000" cy="244475"/>
          </a:xfrm>
          <a:prstGeom prst="rect">
            <a:avLst/>
          </a:prstGeom>
          <a:solidFill>
            <a:srgbClr val="FFF0E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77875" y="6538913"/>
            <a:ext cx="771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Photographs of copper samples at end of lab – note many have impurities.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511550" y="2484438"/>
            <a:ext cx="577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CuCl</a:t>
            </a:r>
            <a:r>
              <a:rPr lang="en-US" sz="1200" baseline="-25000"/>
              <a:t>2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859463" y="2552700"/>
            <a:ext cx="6556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CuSO</a:t>
            </a:r>
            <a:r>
              <a:rPr lang="en-US" sz="1200" baseline="-25000"/>
              <a:t>4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7783513" y="5857875"/>
            <a:ext cx="755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Al(SO</a:t>
            </a:r>
            <a:r>
              <a:rPr lang="en-US" sz="1200" baseline="-25000"/>
              <a:t>4</a:t>
            </a:r>
            <a:r>
              <a:rPr lang="en-US" sz="1200"/>
              <a:t>)</a:t>
            </a:r>
            <a:r>
              <a:rPr lang="en-US" sz="1200" baseline="-25000"/>
              <a:t>3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611813" y="5997575"/>
            <a:ext cx="519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AlCl</a:t>
            </a:r>
            <a:r>
              <a:rPr lang="en-US" sz="1200" baseline="-25000"/>
              <a:t>3</a:t>
            </a: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H="1">
            <a:off x="3657600" y="2697163"/>
            <a:ext cx="111125" cy="849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 flipV="1">
            <a:off x="5449888" y="2660650"/>
            <a:ext cx="488950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V="1">
            <a:off x="5883275" y="5430838"/>
            <a:ext cx="185738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 flipV="1">
            <a:off x="7583488" y="5172075"/>
            <a:ext cx="322262" cy="701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5032375" y="506413"/>
            <a:ext cx="154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/>
              <a:t>Few impurities…</a:t>
            </a:r>
          </a:p>
          <a:p>
            <a:pPr algn="ctr"/>
            <a:r>
              <a:rPr lang="en-US" sz="1200"/>
              <a:t>should look like this!</a:t>
            </a:r>
            <a:endParaRPr lang="en-US" sz="1200" baseline="-25000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3686175" y="5983288"/>
            <a:ext cx="555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Al foil</a:t>
            </a:r>
            <a:endParaRPr lang="en-US" sz="1200" baseline="-25000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H="1" flipV="1">
            <a:off x="3962400" y="5459413"/>
            <a:ext cx="26988" cy="554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DSC019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1026</Words>
  <Application>Microsoft Office PowerPoint</Application>
  <PresentationFormat>On-screen Show (4:3)</PresentationFormat>
  <Paragraphs>129</Paragraphs>
  <Slides>10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Arial Unicode MS</vt:lpstr>
      <vt:lpstr>Default Design</vt:lpstr>
      <vt:lpstr>Reactions of Copper</vt:lpstr>
      <vt:lpstr>PowerPoint Presentation</vt:lpstr>
      <vt:lpstr>PowerPoint Presentation</vt:lpstr>
      <vt:lpstr>Virtual Lab 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Reactions of Copper</dc:title>
  <dc:subject>Chemistry</dc:subject>
  <dc:creator>Jeff Christopherson</dc:creator>
  <cp:keywords>stoichiometry, percent yield</cp:keywords>
  <cp:lastModifiedBy>Christopherson, Jeff</cp:lastModifiedBy>
  <cp:revision>100</cp:revision>
  <dcterms:created xsi:type="dcterms:W3CDTF">2007-01-27T20:45:05Z</dcterms:created>
  <dcterms:modified xsi:type="dcterms:W3CDTF">2021-02-06T17:01:57Z</dcterms:modified>
</cp:coreProperties>
</file>